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f8a993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70f8a993e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0f8a993e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70f8a993e0_0_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0f8a993e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70f8a993e0_0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0f8a993e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70f8a993e0_0_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0f8a993e0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70f8a993e0_0_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0f8a993e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70f8a993e0_0_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0f8a993e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70f8a993e0_0_1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0f8a993e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70f8a993e0_0_1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0f8a993e0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70f8a993e0_0_1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0f8a993e0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70f8a993e0_0_1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0f8a993e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70f8a993e0_0_1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0f8a993e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70f8a993e0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0f8a993e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70f8a993e0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0f8a993e0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70f8a993e0_0_1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0f8a993e0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70f8a993e0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0f8a993e0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70f8a993e0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0f8a993e0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70f8a993e0_0_1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0f8a993e0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70f8a993e0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0f8a993e0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70f8a993e0_0_1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0f8a993e0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70f8a993e0_0_1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0f8a993e0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70f8a993e0_0_2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0f8a993e0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70f8a993e0_0_2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0f8a993e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70f8a993e0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0f8a993e0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70f8a993e0_0_2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0f8a993e0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70f8a993e0_0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0f8a993e0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70f8a993e0_0_2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70f8a993e0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70f8a993e0_0_2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0f8a993e0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70f8a993e0_0_2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0f8a993e0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70f8a993e0_0_2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0f8a993e0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70f8a993e0_0_2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70f8a993e0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70f8a993e0_0_2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70f8a993e0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70f8a993e0_0_2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70f8a993e0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70f8a993e0_0_2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0f8a993e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70f8a993e0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0f8a993e0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70f8a993e0_0_2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0f8a993e0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70f8a993e0_0_2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0f8a993e0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70f8a993e0_0_3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0f8a993e0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70f8a993e0_0_3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70f8a993e0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70f8a993e0_0_3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70f8a993e0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70f8a993e0_0_3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70f8a993e0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70f8a993e0_0_3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70f8a993e0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70f8a993e0_0_3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0f8a993e0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70f8a993e0_0_3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0f8a993e0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70f8a993e0_0_3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0f8a993e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70f8a993e0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70f8a993e0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g70f8a993e0_0_3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0f8a993e0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70f8a993e0_0_3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70f8a993e0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70f8a993e0_0_3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70f8a993e0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70f8a993e0_0_3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70f8a993e0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70f8a993e0_0_3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0f8a993e0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70f8a993e0_0_4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70f8a993e0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g70f8a993e0_0_4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70f8a993e0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70f8a993e0_0_4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70f8a993e0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g70f8a993e0_0_4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0f8a993e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70f8a993e0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0f8a993e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70f8a993e0_0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0f8a993e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70f8a993e0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0f8a993e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70f8a993e0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jpg"/><Relationship Id="rId4" Type="http://schemas.openxmlformats.org/officeDocument/2006/relationships/image" Target="../media/image25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1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9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8.jpg"/><Relationship Id="rId4" Type="http://schemas.openxmlformats.org/officeDocument/2006/relationships/image" Target="../media/image22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548640" y="171703"/>
            <a:ext cx="8046600" cy="4526400"/>
          </a:xfrm>
          <a:prstGeom prst="ellipse">
            <a:avLst/>
          </a:prstGeom>
          <a:solidFill>
            <a:schemeClr val="lt1">
              <a:alpha val="90980"/>
            </a:scheme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58368" y="274573"/>
            <a:ext cx="7827300" cy="4320600"/>
          </a:xfrm>
          <a:prstGeom prst="ellipse">
            <a:avLst/>
          </a:prstGeom>
          <a:solidFill>
            <a:srgbClr val="136A3F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547049" y="406750"/>
            <a:ext cx="3915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Asia’s</a:t>
            </a:r>
            <a:endParaRPr sz="9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366114" y="3336263"/>
            <a:ext cx="6468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Pollution of the Yangtze and Ganges Rivers &amp;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Pollution and Flooding in India and China 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3274" y="3904351"/>
            <a:ext cx="1097280" cy="1097280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66" name="Google Shape;66;p14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895904" y="1381375"/>
            <a:ext cx="7352100" cy="1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endParaRPr b="1" sz="72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886265" y="1042560"/>
            <a:ext cx="7427700" cy="3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Ganges River is highly polluted with </a:t>
            </a:r>
            <a:r>
              <a:rPr b="1" lang="en" sz="3200" u="sng">
                <a:solidFill>
                  <a:srgbClr val="FF0000"/>
                </a:solidFill>
              </a:rPr>
              <a:t>dangerous bacteria.</a:t>
            </a:r>
            <a:endParaRPr b="1" u="sng">
              <a:solidFill>
                <a:srgbClr val="FF0000"/>
              </a:solidFill>
            </a:endParaRPr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Cities along the Ganges have the highest rates</a:t>
            </a:r>
            <a:r>
              <a:rPr b="1" lang="en" sz="3200" u="sng">
                <a:solidFill>
                  <a:srgbClr val="FF0000"/>
                </a:solidFill>
              </a:rPr>
              <a:t> of water-born diseases</a:t>
            </a: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(found in drinking water) of any who live in India.</a:t>
            </a:r>
            <a:endParaRPr/>
          </a:p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" lvl="0" marL="214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2385637" y="67293"/>
            <a:ext cx="43728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139" y="514350"/>
            <a:ext cx="6214290" cy="41148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886265" y="1042560"/>
            <a:ext cx="7427700" cy="3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estimated that about 80% of all illnesses and one-third of deaths in India come from</a:t>
            </a:r>
            <a:r>
              <a:rPr b="1" lang="en" sz="3200" u="sng">
                <a:solidFill>
                  <a:srgbClr val="FF0000"/>
                </a:solidFill>
              </a:rPr>
              <a:t> drinking contaminated water.</a:t>
            </a:r>
            <a:endParaRPr b="1" u="sng">
              <a:solidFill>
                <a:srgbClr val="FF0000"/>
              </a:solidFill>
            </a:endParaRPr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Outbreaks of such diseases as </a:t>
            </a:r>
            <a:r>
              <a:rPr b="1" lang="en" sz="3200" u="sng">
                <a:solidFill>
                  <a:srgbClr val="FF0000"/>
                </a:solidFill>
              </a:rPr>
              <a:t>cholera</a:t>
            </a: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dysentery, typhoid, and hepatitis are common.</a:t>
            </a:r>
            <a:endParaRPr/>
          </a:p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" lvl="0" marL="214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2385637" y="67293"/>
            <a:ext cx="43728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 rotWithShape="1">
          <a:blip r:embed="rId3">
            <a:alphaModFix/>
          </a:blip>
          <a:srcRect b="4924" l="0" r="0" t="0"/>
          <a:stretch/>
        </p:blipFill>
        <p:spPr>
          <a:xfrm>
            <a:off x="300245" y="857250"/>
            <a:ext cx="8543511" cy="3429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7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886265" y="1042560"/>
            <a:ext cx="7427700" cy="43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India’s government started a program in 1985 called the Ganges Action Plan, with the purpose of </a:t>
            </a:r>
            <a:r>
              <a:rPr b="1" lang="en" sz="2400" u="sng">
                <a:solidFill>
                  <a:srgbClr val="FF0000"/>
                </a:solidFill>
              </a:rPr>
              <a:t>cleaning up the river.</a:t>
            </a:r>
            <a:endParaRPr b="1" sz="2400" u="sng">
              <a:solidFill>
                <a:srgbClr val="FF0000"/>
              </a:solidFill>
            </a:endParaRPr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Indians have built many sewage and water </a:t>
            </a:r>
            <a:r>
              <a:rPr b="1" lang="en" sz="2400" u="sng">
                <a:solidFill>
                  <a:srgbClr val="FF0000"/>
                </a:solidFill>
              </a:rPr>
              <a:t>treatment plants 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 the river.</a:t>
            </a:r>
            <a:endParaRPr sz="2400"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Unfortunately, it has not proved to be enough as India’s </a:t>
            </a:r>
            <a:r>
              <a:rPr b="1" lang="en" sz="2400" u="sng">
                <a:solidFill>
                  <a:srgbClr val="FF0000"/>
                </a:solidFill>
              </a:rPr>
              <a:t>growing population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run-off from industrial and farm production continue to pollute the river.</a:t>
            </a:r>
            <a:endParaRPr sz="2400"/>
          </a:p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" lvl="0" marL="214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74" name="Google Shape;174;p27"/>
          <p:cNvSpPr/>
          <p:nvPr/>
        </p:nvSpPr>
        <p:spPr>
          <a:xfrm>
            <a:off x="1827346" y="67293"/>
            <a:ext cx="54894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Solution?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8"/>
          <p:cNvSpPr/>
          <p:nvPr/>
        </p:nvSpPr>
        <p:spPr>
          <a:xfrm>
            <a:off x="548640" y="171703"/>
            <a:ext cx="8046600" cy="4526400"/>
          </a:xfrm>
          <a:prstGeom prst="ellipse">
            <a:avLst/>
          </a:prstGeom>
          <a:solidFill>
            <a:schemeClr val="lt1">
              <a:alpha val="90980"/>
            </a:scheme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8"/>
          <p:cNvSpPr/>
          <p:nvPr/>
        </p:nvSpPr>
        <p:spPr>
          <a:xfrm>
            <a:off x="658368" y="274573"/>
            <a:ext cx="7827300" cy="4320600"/>
          </a:xfrm>
          <a:prstGeom prst="ellipse">
            <a:avLst/>
          </a:prstGeom>
          <a:solidFill>
            <a:srgbClr val="136A3F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8"/>
          <p:cNvSpPr/>
          <p:nvPr/>
        </p:nvSpPr>
        <p:spPr>
          <a:xfrm>
            <a:off x="1067776" y="940950"/>
            <a:ext cx="7091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Pollution of the</a:t>
            </a:r>
            <a:endParaRPr sz="7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84" name="Google Shape;184;p28"/>
          <p:cNvSpPr/>
          <p:nvPr/>
        </p:nvSpPr>
        <p:spPr>
          <a:xfrm>
            <a:off x="2052111" y="1858324"/>
            <a:ext cx="50397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Yangtze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River</a:t>
            </a:r>
            <a:endParaRPr b="1" sz="88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191" name="Google Shape;19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035" y="171450"/>
            <a:ext cx="5537947" cy="48006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886265" y="1042560"/>
            <a:ext cx="74277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The Yangtze begins in the Tibetan Plateau and flows nearly 4,000 miles </a:t>
            </a:r>
            <a:r>
              <a:rPr b="1" i="1" lang="en" sz="2400"/>
              <a:t>through 185 towns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where 400 million people live.</a:t>
            </a:r>
            <a:endParaRPr sz="2400"/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It is an extremely important water source to at </a:t>
            </a:r>
            <a:r>
              <a:rPr b="1" i="1" lang="en" sz="2400"/>
              <a:t>least one-third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of China’s population.</a:t>
            </a:r>
            <a:endParaRPr sz="2400"/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Pumping stations along the river take water out to supply people with water for drinking, irrigation, and </a:t>
            </a:r>
            <a:r>
              <a:rPr b="1" i="1" lang="en" sz="2400"/>
              <a:t>industrial uses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.</a:t>
            </a:r>
            <a:endParaRPr sz="2400"/>
          </a:p>
          <a:p>
            <a:pPr indent="-1079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" lvl="0" marL="214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00" name="Google Shape;200;p30"/>
          <p:cNvSpPr/>
          <p:nvPr/>
        </p:nvSpPr>
        <p:spPr>
          <a:xfrm>
            <a:off x="708645" y="67293"/>
            <a:ext cx="77268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Yangtze River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207" name="Google Shape;207;p31"/>
          <p:cNvPicPr preferRelativeResize="0"/>
          <p:nvPr/>
        </p:nvPicPr>
        <p:blipFill rotWithShape="1">
          <a:blip r:embed="rId3">
            <a:alphaModFix/>
          </a:blip>
          <a:srcRect b="6498" l="0" r="0" t="0"/>
          <a:stretch/>
        </p:blipFill>
        <p:spPr>
          <a:xfrm>
            <a:off x="228600" y="287259"/>
            <a:ext cx="8686800" cy="456898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sp>
        <p:nvSpPr>
          <p:cNvPr id="208" name="Google Shape;208;p31"/>
          <p:cNvSpPr txBox="1"/>
          <p:nvPr/>
        </p:nvSpPr>
        <p:spPr>
          <a:xfrm>
            <a:off x="658906" y="363070"/>
            <a:ext cx="3765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Yangtze in Shanghai 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2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886265" y="1042560"/>
            <a:ext cx="7427700" cy="47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Many of China’s most densely </a:t>
            </a:r>
            <a:r>
              <a:rPr b="1" i="1" lang="en" sz="2400"/>
              <a:t>populated and industrial cities</a:t>
            </a:r>
            <a:r>
              <a:rPr b="1" lang="en" sz="2400"/>
              <a:t> are located along the river.</a:t>
            </a:r>
            <a:endParaRPr b="1" sz="2400"/>
          </a:p>
          <a:p>
            <a:pPr indent="-273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1" sz="2400"/>
          </a:p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i="1" lang="en" sz="2400"/>
              <a:t>Billions of tons</a:t>
            </a:r>
            <a:r>
              <a:rPr b="1" lang="en" sz="2400"/>
              <a:t> of chemicals and waste from agriculture, industry, and humans pour into the river each year.</a:t>
            </a:r>
            <a:endParaRPr b="1" sz="2400"/>
          </a:p>
          <a:p>
            <a:pPr indent="-273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1" sz="2400"/>
          </a:p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Nitrogen from </a:t>
            </a:r>
            <a:r>
              <a:rPr b="1" i="1" lang="en" sz="2400"/>
              <a:t>fertilizers and arsenic</a:t>
            </a:r>
            <a:r>
              <a:rPr b="1" lang="en" sz="2400"/>
              <a:t> (poisonous chemical) from industrial uses are the leading pollutants in the river.</a:t>
            </a:r>
            <a:endParaRPr b="1" sz="2400"/>
          </a:p>
          <a:p>
            <a:pPr indent="-1079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6512" lvl="0" marL="214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17" name="Google Shape;217;p32"/>
          <p:cNvSpPr/>
          <p:nvPr/>
        </p:nvSpPr>
        <p:spPr>
          <a:xfrm>
            <a:off x="2002240" y="67293"/>
            <a:ext cx="51396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Pollution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548640" y="171703"/>
            <a:ext cx="8046600" cy="4526400"/>
          </a:xfrm>
          <a:prstGeom prst="ellipse">
            <a:avLst/>
          </a:prstGeom>
          <a:solidFill>
            <a:schemeClr val="lt1">
              <a:alpha val="90980"/>
            </a:scheme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658368" y="274573"/>
            <a:ext cx="7827300" cy="4320600"/>
          </a:xfrm>
          <a:prstGeom prst="ellipse">
            <a:avLst/>
          </a:prstGeom>
          <a:solidFill>
            <a:srgbClr val="136A3F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1431471" y="419064"/>
            <a:ext cx="62811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Pollution of the</a:t>
            </a:r>
            <a:endParaRPr sz="7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2173747" y="2182874"/>
            <a:ext cx="4796400" cy="21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Ganges</a:t>
            </a:r>
            <a:endParaRPr sz="75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River</a:t>
            </a:r>
            <a:endParaRPr b="1" sz="75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224" name="Google Shape;22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259" y="146107"/>
            <a:ext cx="6172200" cy="411222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225" name="Google Shape;22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5773" y="2902118"/>
            <a:ext cx="3172192" cy="208307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4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4"/>
          <p:cNvSpPr txBox="1"/>
          <p:nvPr/>
        </p:nvSpPr>
        <p:spPr>
          <a:xfrm>
            <a:off x="886265" y="1042560"/>
            <a:ext cx="7427700" cy="44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The pollution  puts all of the cities along its banks </a:t>
            </a:r>
            <a:r>
              <a:rPr b="1" i="1" lang="en" sz="2400"/>
              <a:t>at risk</a:t>
            </a:r>
            <a:r>
              <a:rPr b="1" lang="en" sz="2400"/>
              <a:t>.</a:t>
            </a:r>
            <a:endParaRPr b="1" sz="2400"/>
          </a:p>
          <a:p>
            <a:pPr indent="-82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2400"/>
          </a:p>
          <a:p>
            <a:pPr indent="-2349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Lakes and </a:t>
            </a:r>
            <a:r>
              <a:rPr b="1" i="1" lang="en" sz="2400"/>
              <a:t>underground aquifers</a:t>
            </a:r>
            <a:r>
              <a:rPr b="1" lang="en" sz="2400"/>
              <a:t> have also been contaminated.</a:t>
            </a:r>
            <a:endParaRPr b="1" sz="2400"/>
          </a:p>
          <a:p>
            <a:pPr indent="-82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2400"/>
          </a:p>
          <a:p>
            <a:pPr indent="-2349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Hundreds of millions of Chinese villagers do not have </a:t>
            </a:r>
            <a:r>
              <a:rPr b="1" i="1" lang="en" sz="2400"/>
              <a:t>safe drinking water</a:t>
            </a:r>
            <a:r>
              <a:rPr b="1" lang="en" sz="2400"/>
              <a:t> because of the pollution.</a:t>
            </a:r>
            <a:endParaRPr b="1" sz="2400"/>
          </a:p>
          <a:p>
            <a:pPr indent="-1079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</a:endParaRPr>
          </a:p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" lvl="0" marL="214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34" name="Google Shape;234;p34"/>
          <p:cNvSpPr/>
          <p:nvPr/>
        </p:nvSpPr>
        <p:spPr>
          <a:xfrm>
            <a:off x="2385647" y="67293"/>
            <a:ext cx="43728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descr="https://confluence.furman.edu:8443/download/attachments/2359552/yangtze-river.jpg?version=1&amp;modificationDate=1258134250000" id="241" name="Google Shape;24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387" y="135151"/>
            <a:ext cx="6020420" cy="480060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6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886265" y="1042560"/>
            <a:ext cx="7427700" cy="43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Many species of plants and </a:t>
            </a:r>
            <a:r>
              <a:rPr b="1" i="1" lang="en" sz="2400"/>
              <a:t>animals are dying</a:t>
            </a:r>
            <a:r>
              <a:rPr b="1" lang="en" sz="2400"/>
              <a:t>.</a:t>
            </a:r>
            <a:endParaRPr b="1" sz="2400"/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sz="2400"/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Nitrates from farm run-off has caused algae in the water to multiply and is contaminating and </a:t>
            </a:r>
            <a:r>
              <a:rPr b="1" i="1" lang="en" sz="2400"/>
              <a:t>killing the fish.</a:t>
            </a:r>
            <a:endParaRPr b="1" i="1" sz="2400"/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sz="2400"/>
          </a:p>
          <a:p>
            <a:pPr indent="-4191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Chinese people are eating the sick fish, which has led to many </a:t>
            </a:r>
            <a:r>
              <a:rPr b="1" i="1" lang="en" sz="2400"/>
              <a:t>health problems</a:t>
            </a:r>
            <a:r>
              <a:rPr b="1" lang="en" sz="2400"/>
              <a:t>.</a:t>
            </a:r>
            <a:endParaRPr b="1" sz="2400"/>
          </a:p>
          <a:p>
            <a:pPr indent="-1841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" lvl="0" marL="214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6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50" name="Google Shape;250;p36"/>
          <p:cNvSpPr/>
          <p:nvPr/>
        </p:nvSpPr>
        <p:spPr>
          <a:xfrm>
            <a:off x="2385647" y="67293"/>
            <a:ext cx="43728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7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257" name="Google Shape;25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3531" y="135151"/>
            <a:ext cx="4122703" cy="48006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8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8"/>
          <p:cNvSpPr txBox="1"/>
          <p:nvPr/>
        </p:nvSpPr>
        <p:spPr>
          <a:xfrm>
            <a:off x="886265" y="1042560"/>
            <a:ext cx="7427700" cy="49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The Chinese government is building more </a:t>
            </a:r>
            <a:r>
              <a:rPr b="1" i="1" lang="en" sz="2400"/>
              <a:t>water treatment facilities </a:t>
            </a:r>
            <a:r>
              <a:rPr b="1" lang="en" sz="2400"/>
              <a:t>along the Yangtze’s banks.</a:t>
            </a:r>
            <a:endParaRPr b="1" sz="2400"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400"/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It is encouraging cities to build </a:t>
            </a:r>
            <a:r>
              <a:rPr b="1" i="1" lang="en" sz="2400"/>
              <a:t>sanitary landfills</a:t>
            </a:r>
            <a:r>
              <a:rPr b="1" lang="en" sz="2400"/>
              <a:t> for garbage rather than dumping it into the river.</a:t>
            </a:r>
            <a:endParaRPr b="1" sz="2400"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400"/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" sz="2400"/>
              <a:t>The government is spending billions of dollars to start cleaning up the Yangtze River, but it will take a </a:t>
            </a:r>
            <a:r>
              <a:rPr b="1" i="1" lang="en" sz="2400"/>
              <a:t>long time</a:t>
            </a:r>
            <a:r>
              <a:rPr b="1" lang="en" sz="2400"/>
              <a:t> to solve the pollution problem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" lvl="0" marL="214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66" name="Google Shape;266;p38"/>
          <p:cNvSpPr/>
          <p:nvPr/>
        </p:nvSpPr>
        <p:spPr>
          <a:xfrm>
            <a:off x="1827356" y="67293"/>
            <a:ext cx="54894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Solution?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9"/>
          <p:cNvSpPr/>
          <p:nvPr/>
        </p:nvSpPr>
        <p:spPr>
          <a:xfrm>
            <a:off x="548640" y="171703"/>
            <a:ext cx="8046600" cy="4526400"/>
          </a:xfrm>
          <a:prstGeom prst="ellipse">
            <a:avLst/>
          </a:prstGeom>
          <a:solidFill>
            <a:schemeClr val="lt1">
              <a:alpha val="90980"/>
            </a:scheme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658368" y="274573"/>
            <a:ext cx="7827300" cy="4320600"/>
          </a:xfrm>
          <a:prstGeom prst="ellipse">
            <a:avLst/>
          </a:prstGeom>
          <a:solidFill>
            <a:srgbClr val="136A3F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9"/>
          <p:cNvSpPr/>
          <p:nvPr/>
        </p:nvSpPr>
        <p:spPr>
          <a:xfrm>
            <a:off x="2025951" y="1003810"/>
            <a:ext cx="48096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Flooding in</a:t>
            </a:r>
            <a:endParaRPr sz="7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9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76" name="Google Shape;276;p39"/>
          <p:cNvSpPr/>
          <p:nvPr/>
        </p:nvSpPr>
        <p:spPr>
          <a:xfrm>
            <a:off x="2308400" y="2029294"/>
            <a:ext cx="4527300" cy="1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INDIA</a:t>
            </a:r>
            <a:endParaRPr b="1" sz="115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0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0"/>
          <p:cNvSpPr txBox="1"/>
          <p:nvPr/>
        </p:nvSpPr>
        <p:spPr>
          <a:xfrm>
            <a:off x="886265" y="1042560"/>
            <a:ext cx="7427700" cy="5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7650" lvl="0" marL="285750" marR="0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b="1" lang="en" sz="2200"/>
              <a:t>In India, monsoon season begins in June and spreads heavy rain until September.</a:t>
            </a:r>
            <a:endParaRPr b="1" sz="22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200"/>
          </a:p>
          <a:p>
            <a:pPr indent="-247650" lvl="0" marL="285750" marR="0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b="1" lang="en" sz="2200"/>
              <a:t>Monsoons are both a blessing and a curse for India.</a:t>
            </a:r>
            <a:endParaRPr b="1" sz="22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200"/>
          </a:p>
          <a:p>
            <a:pPr indent="-247650" lvl="0" marL="285750" marR="0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b="1" lang="en" sz="2200"/>
              <a:t>Farmers rely on the rain to grow crops and it’s also used to generate electricity.</a:t>
            </a:r>
            <a:endParaRPr b="1" sz="22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200"/>
          </a:p>
          <a:p>
            <a:pPr indent="-247650" lvl="0" marL="285750" marR="0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b="1" lang="en" sz="2200"/>
              <a:t>Unfortunately, monsoons also cause heavy floods where the rivers overflow and cause mass destruction and spread water-borne diseases.</a:t>
            </a:r>
            <a:endParaRPr b="1" sz="2200"/>
          </a:p>
          <a:p>
            <a:pPr indent="-1079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200" cap="none" strike="noStrike"/>
          </a:p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2200"/>
          </a:p>
          <a:p>
            <a:pPr indent="-36512" lvl="0" marL="214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200"/>
          </a:p>
        </p:txBody>
      </p:sp>
      <p:sp>
        <p:nvSpPr>
          <p:cNvPr id="284" name="Google Shape;284;p40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285" name="Google Shape;285;p40"/>
          <p:cNvSpPr/>
          <p:nvPr/>
        </p:nvSpPr>
        <p:spPr>
          <a:xfrm>
            <a:off x="1769651" y="67293"/>
            <a:ext cx="56046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Monsoons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1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292" name="Google Shape;29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" y="461594"/>
            <a:ext cx="6583680" cy="422031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2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2"/>
          <p:cNvSpPr txBox="1"/>
          <p:nvPr/>
        </p:nvSpPr>
        <p:spPr>
          <a:xfrm>
            <a:off x="886265" y="1042560"/>
            <a:ext cx="7427700" cy="4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When monsoon flooding is too severe, the rivers overflow their banks and water sweeps over the land.</a:t>
            </a:r>
            <a:endParaRPr b="1" sz="2400"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2400"/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This can cause airports to close, buildings to collapse, power lines to fall, water-borne illnesses to spread, and animals and humans to possibly drown.</a:t>
            </a:r>
            <a:endParaRPr b="1" sz="2400"/>
          </a:p>
          <a:p>
            <a:pPr indent="-1079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" lvl="0" marL="214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2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01" name="Google Shape;301;p42"/>
          <p:cNvSpPr/>
          <p:nvPr/>
        </p:nvSpPr>
        <p:spPr>
          <a:xfrm>
            <a:off x="2172808" y="67293"/>
            <a:ext cx="47985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Flooding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3581" l="1452" r="1732" t="5748"/>
          <a:stretch/>
        </p:blipFill>
        <p:spPr>
          <a:xfrm>
            <a:off x="1335395" y="171450"/>
            <a:ext cx="6473209" cy="480059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3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308" name="Google Shape;30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7608" y="433900"/>
            <a:ext cx="3591587" cy="4275699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4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315" name="Google Shape;31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" y="689915"/>
            <a:ext cx="5760720" cy="376367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5"/>
          <p:cNvSpPr/>
          <p:nvPr/>
        </p:nvSpPr>
        <p:spPr>
          <a:xfrm>
            <a:off x="548640" y="171703"/>
            <a:ext cx="8046600" cy="4526400"/>
          </a:xfrm>
          <a:prstGeom prst="ellipse">
            <a:avLst/>
          </a:prstGeom>
          <a:solidFill>
            <a:schemeClr val="lt1">
              <a:alpha val="90980"/>
            </a:scheme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5"/>
          <p:cNvSpPr/>
          <p:nvPr/>
        </p:nvSpPr>
        <p:spPr>
          <a:xfrm>
            <a:off x="658368" y="274573"/>
            <a:ext cx="7827300" cy="4320600"/>
          </a:xfrm>
          <a:prstGeom prst="ellipse">
            <a:avLst/>
          </a:prstGeom>
          <a:solidFill>
            <a:srgbClr val="136A3F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5"/>
          <p:cNvSpPr/>
          <p:nvPr/>
        </p:nvSpPr>
        <p:spPr>
          <a:xfrm>
            <a:off x="944200" y="1038700"/>
            <a:ext cx="7005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Flooding in</a:t>
            </a:r>
            <a:endParaRPr sz="9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5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25" name="Google Shape;325;p45"/>
          <p:cNvSpPr/>
          <p:nvPr/>
        </p:nvSpPr>
        <p:spPr>
          <a:xfrm>
            <a:off x="2005433" y="2029294"/>
            <a:ext cx="5133000" cy="1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 b="1" sz="115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6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6"/>
          <p:cNvSpPr txBox="1"/>
          <p:nvPr/>
        </p:nvSpPr>
        <p:spPr>
          <a:xfrm>
            <a:off x="886265" y="1042560"/>
            <a:ext cx="7427700" cy="4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In China, monsoon season begins in March and spreads heavy rain until August.</a:t>
            </a:r>
            <a:endParaRPr b="1" sz="24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400"/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Monsoons are also a mixed blessing for China. </a:t>
            </a:r>
            <a:endParaRPr b="1" sz="24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400"/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Farmers benefit when the Yangtze and Huang He Rivers overflow their banks because the silt and algae left behind provides fertile soil.</a:t>
            </a:r>
            <a:endParaRPr b="1" sz="24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400"/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However, when monsoon rains swell the rivers too much, it leads to terrible destruction.</a:t>
            </a:r>
            <a:endParaRPr b="1" sz="2400"/>
          </a:p>
        </p:txBody>
      </p:sp>
      <p:sp>
        <p:nvSpPr>
          <p:cNvPr id="333" name="Google Shape;333;p46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34" name="Google Shape;334;p46"/>
          <p:cNvSpPr/>
          <p:nvPr/>
        </p:nvSpPr>
        <p:spPr>
          <a:xfrm>
            <a:off x="1494761" y="-90032"/>
            <a:ext cx="61545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Monsoons</a:t>
            </a:r>
            <a:endParaRPr b="1" sz="8000">
              <a:solidFill>
                <a:srgbClr val="136A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7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341" name="Google Shape;341;p47"/>
          <p:cNvPicPr preferRelativeResize="0"/>
          <p:nvPr/>
        </p:nvPicPr>
        <p:blipFill rotWithShape="1">
          <a:blip r:embed="rId3">
            <a:alphaModFix/>
          </a:blip>
          <a:srcRect b="15640" l="18626" r="0" t="0"/>
          <a:stretch/>
        </p:blipFill>
        <p:spPr>
          <a:xfrm>
            <a:off x="1143000" y="574041"/>
            <a:ext cx="6858000" cy="3995418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8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8"/>
          <p:cNvSpPr txBox="1"/>
          <p:nvPr/>
        </p:nvSpPr>
        <p:spPr>
          <a:xfrm>
            <a:off x="886265" y="1042560"/>
            <a:ext cx="7427700" cy="3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76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Loggers have cut down many of the trees that used to contain the rivers’ flooding.</a:t>
            </a:r>
            <a:endParaRPr b="1" sz="2400"/>
          </a:p>
          <a:p>
            <a:pPr indent="-95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sz="2400"/>
          </a:p>
          <a:p>
            <a:pPr indent="-2476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Farmers downstream have also drained wetlands that used to act as sponges during floods. </a:t>
            </a:r>
            <a:endParaRPr b="1" sz="2400"/>
          </a:p>
          <a:p>
            <a:pPr indent="-95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sz="2400"/>
          </a:p>
          <a:p>
            <a:pPr indent="-2476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Deforestation and draining have multiplied the effects of the storm water runoff and it now takes much less water to cause a flood.</a:t>
            </a:r>
            <a:endParaRPr b="1" sz="2400"/>
          </a:p>
        </p:txBody>
      </p:sp>
      <p:sp>
        <p:nvSpPr>
          <p:cNvPr id="349" name="Google Shape;349;p48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50" name="Google Shape;350;p48"/>
          <p:cNvSpPr/>
          <p:nvPr/>
        </p:nvSpPr>
        <p:spPr>
          <a:xfrm>
            <a:off x="1939496" y="-214807"/>
            <a:ext cx="52650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Flooding</a:t>
            </a:r>
            <a:endParaRPr b="1" sz="8000">
              <a:solidFill>
                <a:srgbClr val="136A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9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357" name="Google Shape;357;p49"/>
          <p:cNvPicPr preferRelativeResize="0"/>
          <p:nvPr/>
        </p:nvPicPr>
        <p:blipFill rotWithShape="1">
          <a:blip r:embed="rId3">
            <a:alphaModFix/>
          </a:blip>
          <a:srcRect b="0" l="0" r="21402" t="0"/>
          <a:stretch/>
        </p:blipFill>
        <p:spPr>
          <a:xfrm>
            <a:off x="1097280" y="361367"/>
            <a:ext cx="6949440" cy="4420767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50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50"/>
          <p:cNvSpPr txBox="1"/>
          <p:nvPr/>
        </p:nvSpPr>
        <p:spPr>
          <a:xfrm>
            <a:off x="886265" y="1042560"/>
            <a:ext cx="7427700" cy="39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/>
              <a:t>Monsoons usually cause floods every two or three years in China.</a:t>
            </a:r>
            <a:endParaRPr sz="2400"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/>
              <a:t>When the river floods, homes and crops are buried and lives are lost.</a:t>
            </a:r>
            <a:endParaRPr sz="2400"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/>
              <a:t>Flooding from China’s Huang He River has caused more deaths than any other river in the world.</a:t>
            </a:r>
            <a:endParaRPr sz="2400"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/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/>
              <a:t>Because of this, the river is often called “China’s Sorrow”.</a:t>
            </a:r>
            <a:endParaRPr sz="2400"/>
          </a:p>
        </p:txBody>
      </p:sp>
      <p:sp>
        <p:nvSpPr>
          <p:cNvPr id="365" name="Google Shape;365;p50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66" name="Google Shape;366;p50"/>
          <p:cNvSpPr/>
          <p:nvPr/>
        </p:nvSpPr>
        <p:spPr>
          <a:xfrm>
            <a:off x="2385605" y="-279307"/>
            <a:ext cx="43728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  <a:endParaRPr b="1" sz="8000">
              <a:solidFill>
                <a:srgbClr val="136A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51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373" name="Google Shape;37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398963"/>
            <a:ext cx="6515100" cy="4345573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2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2"/>
          <p:cNvSpPr txBox="1"/>
          <p:nvPr/>
        </p:nvSpPr>
        <p:spPr>
          <a:xfrm>
            <a:off x="886265" y="1042560"/>
            <a:ext cx="7427700" cy="22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1" lang="en" sz="3200"/>
              <a:t>The Chinese have </a:t>
            </a:r>
            <a:r>
              <a:rPr b="1" i="1" lang="en" sz="3200"/>
              <a:t>built dams</a:t>
            </a:r>
            <a:r>
              <a:rPr b="1" lang="en" sz="3200"/>
              <a:t> to control the rivers.</a:t>
            </a:r>
            <a:endParaRPr b="1"/>
          </a:p>
          <a:p>
            <a:pPr indent="-82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3200"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1" lang="en" sz="3200"/>
              <a:t>Unfortunately, when the dams burst during monsoon season, the flooding problem actually becomes</a:t>
            </a:r>
            <a:r>
              <a:rPr b="1" i="1" lang="en" sz="3200"/>
              <a:t> much worse.</a:t>
            </a:r>
            <a:endParaRPr b="1" i="1" sz="3200"/>
          </a:p>
        </p:txBody>
      </p:sp>
      <p:sp>
        <p:nvSpPr>
          <p:cNvPr id="381" name="Google Shape;381;p52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82" name="Google Shape;382;p52"/>
          <p:cNvSpPr/>
          <p:nvPr/>
        </p:nvSpPr>
        <p:spPr>
          <a:xfrm>
            <a:off x="1578097" y="67293"/>
            <a:ext cx="59880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Solutions?</a:t>
            </a:r>
            <a:endParaRPr sz="8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886265" y="1042560"/>
            <a:ext cx="7427700" cy="45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Ganges River is the most </a:t>
            </a:r>
            <a:r>
              <a:rPr b="1" i="1" lang="en" sz="2400" u="sng">
                <a:solidFill>
                  <a:srgbClr val="FF0000"/>
                </a:solidFill>
              </a:rPr>
              <a:t>important river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 Indian subcontinent.</a:t>
            </a:r>
            <a:endParaRPr sz="2400"/>
          </a:p>
          <a:p>
            <a:pPr indent="-152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Ganges River basin is one of the most </a:t>
            </a:r>
            <a:r>
              <a:rPr b="1" lang="en" sz="2400" u="sng">
                <a:solidFill>
                  <a:srgbClr val="FF0000"/>
                </a:solidFill>
              </a:rPr>
              <a:t>densely populated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place in the world.</a:t>
            </a:r>
            <a:endParaRPr sz="2400"/>
          </a:p>
          <a:p>
            <a:pPr indent="-152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river provides water for drinking, bathing, cooking, and for transportation for over </a:t>
            </a:r>
            <a:r>
              <a:rPr b="1" lang="en" sz="2400" u="sng">
                <a:solidFill>
                  <a:srgbClr val="FF0000"/>
                </a:solidFill>
              </a:rPr>
              <a:t>400 million people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who live in the region.</a:t>
            </a:r>
            <a:endParaRPr sz="2400"/>
          </a:p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" lvl="0" marL="214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819603" y="67293"/>
            <a:ext cx="75048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Ganges River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548640" y="171703"/>
            <a:ext cx="8046600" cy="4526400"/>
          </a:xfrm>
          <a:prstGeom prst="ellipse">
            <a:avLst/>
          </a:prstGeom>
          <a:solidFill>
            <a:schemeClr val="lt1">
              <a:alpha val="90980"/>
            </a:scheme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53"/>
          <p:cNvSpPr/>
          <p:nvPr/>
        </p:nvSpPr>
        <p:spPr>
          <a:xfrm>
            <a:off x="658368" y="274573"/>
            <a:ext cx="7827300" cy="4320600"/>
          </a:xfrm>
          <a:prstGeom prst="ellipse">
            <a:avLst/>
          </a:prstGeom>
          <a:solidFill>
            <a:srgbClr val="136A3F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53"/>
          <p:cNvSpPr/>
          <p:nvPr/>
        </p:nvSpPr>
        <p:spPr>
          <a:xfrm>
            <a:off x="132600" y="1003800"/>
            <a:ext cx="8584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 Pollution in</a:t>
            </a:r>
            <a:endParaRPr sz="9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3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392" name="Google Shape;392;p53"/>
          <p:cNvSpPr/>
          <p:nvPr/>
        </p:nvSpPr>
        <p:spPr>
          <a:xfrm>
            <a:off x="2308401" y="2029294"/>
            <a:ext cx="4527300" cy="1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INDIA</a:t>
            </a:r>
            <a:endParaRPr b="1" sz="115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4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4"/>
          <p:cNvSpPr txBox="1"/>
          <p:nvPr/>
        </p:nvSpPr>
        <p:spPr>
          <a:xfrm>
            <a:off x="886265" y="1042560"/>
            <a:ext cx="74277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India has some of the heaviest air pollution in the world due to </a:t>
            </a:r>
            <a:r>
              <a:rPr b="1" i="1" lang="en" sz="2400"/>
              <a:t>automobile emissions</a:t>
            </a:r>
            <a:r>
              <a:rPr b="1" lang="en" sz="2400"/>
              <a:t> and the development of industry. </a:t>
            </a:r>
            <a:endParaRPr b="1" sz="2400"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/>
          </a:p>
          <a:p>
            <a:pPr indent="-2349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Many of India’s industries use </a:t>
            </a:r>
            <a:r>
              <a:rPr b="1" i="1" lang="en" sz="2400"/>
              <a:t>coal to power</a:t>
            </a:r>
            <a:r>
              <a:rPr b="1" lang="en" sz="2400"/>
              <a:t> their factories.</a:t>
            </a:r>
            <a:endParaRPr b="1" sz="2400"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400"/>
          </a:p>
          <a:p>
            <a:pPr indent="-2349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1" lang="en" sz="2400"/>
              <a:t>When coal burns, it releases </a:t>
            </a:r>
            <a:r>
              <a:rPr b="1" i="1" lang="en" sz="2400"/>
              <a:t>harmful gases</a:t>
            </a:r>
            <a:r>
              <a:rPr b="1" lang="en" sz="2400"/>
              <a:t> and pollutants into the atmosphere.</a:t>
            </a:r>
            <a:endParaRPr b="1" sz="2400"/>
          </a:p>
          <a:p>
            <a:pPr indent="-1079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4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401" name="Google Shape;401;p54"/>
          <p:cNvSpPr/>
          <p:nvPr/>
        </p:nvSpPr>
        <p:spPr>
          <a:xfrm>
            <a:off x="2599655" y="67293"/>
            <a:ext cx="39447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55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408" name="Google Shape;40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384" y="163381"/>
            <a:ext cx="4572000" cy="2743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409" name="Google Shape;409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5755" y="1556192"/>
            <a:ext cx="2509027" cy="3429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56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56"/>
          <p:cNvSpPr txBox="1"/>
          <p:nvPr/>
        </p:nvSpPr>
        <p:spPr>
          <a:xfrm>
            <a:off x="886265" y="1042560"/>
            <a:ext cx="7427700" cy="3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i="1" lang="en" sz="2400"/>
              <a:t>Indoor air pollution is also a growing problem in India.</a:t>
            </a:r>
            <a:endParaRPr i="1" sz="2400"/>
          </a:p>
          <a:p>
            <a:pPr indent="-82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i="1" sz="2400"/>
          </a:p>
          <a:p>
            <a:pPr indent="-2349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i="1" lang="en" sz="2400"/>
              <a:t>In rural areas, many families cook over open fires, using wood, livestock dung, or coal as fuel.</a:t>
            </a:r>
            <a:endParaRPr i="1" sz="2400"/>
          </a:p>
          <a:p>
            <a:pPr indent="-825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i="1" sz="2400"/>
          </a:p>
          <a:p>
            <a:pPr indent="-234950" lvl="0" marL="28575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i="1" lang="en" sz="2400"/>
              <a:t>These fuel sources emit carbon monoxide, soot, and other toxic fumes into the air.</a:t>
            </a:r>
            <a:endParaRPr i="1" sz="2400"/>
          </a:p>
        </p:txBody>
      </p:sp>
      <p:sp>
        <p:nvSpPr>
          <p:cNvPr id="417" name="Google Shape;417;p56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418" name="Google Shape;418;p56"/>
          <p:cNvSpPr/>
          <p:nvPr/>
        </p:nvSpPr>
        <p:spPr>
          <a:xfrm>
            <a:off x="2599655" y="67293"/>
            <a:ext cx="39447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7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425" name="Google Shape;42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6" y="215464"/>
            <a:ext cx="2589014" cy="30861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426" name="Google Shape;426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4897" y="455494"/>
            <a:ext cx="3909060" cy="2606039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sp>
        <p:nvSpPr>
          <p:cNvPr id="427" name="Google Shape;427;p57"/>
          <p:cNvSpPr txBox="1"/>
          <p:nvPr/>
        </p:nvSpPr>
        <p:spPr>
          <a:xfrm>
            <a:off x="146439" y="3388450"/>
            <a:ext cx="8851200" cy="1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“Cooking fuel in rural India is prepared from a wet mix of dried grass, fuelwood pieces, hay, leaves and mostly cow/livestock dung. This mix is patted down into disc-shaped cakes, dried, and then used as fuel in stoves. When it burns, it produces smoke and numerous indoor air pollutants at concentrations 5 times higher than coal.”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58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58"/>
          <p:cNvSpPr txBox="1"/>
          <p:nvPr/>
        </p:nvSpPr>
        <p:spPr>
          <a:xfrm>
            <a:off x="886265" y="1042560"/>
            <a:ext cx="7427700" cy="3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of India’s rapidly </a:t>
            </a:r>
            <a:r>
              <a:rPr b="1" i="1" lang="en" sz="2400" u="sng">
                <a:solidFill>
                  <a:srgbClr val="FF0000"/>
                </a:solidFill>
              </a:rPr>
              <a:t>growing population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more and more Indians are exposed to pollution every year.</a:t>
            </a:r>
            <a:endParaRPr sz="2400"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Indians living in cities have some of the highest rates of </a:t>
            </a:r>
            <a:r>
              <a:rPr b="1" i="1" lang="en" sz="2400" u="sng">
                <a:solidFill>
                  <a:srgbClr val="FF0000"/>
                </a:solidFill>
              </a:rPr>
              <a:t>respiratory disease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world.</a:t>
            </a:r>
            <a:endParaRPr sz="2400"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pollution is now </a:t>
            </a:r>
            <a:r>
              <a:rPr b="1" i="1" lang="en" sz="2400" u="sng">
                <a:solidFill>
                  <a:srgbClr val="FF0000"/>
                </a:solidFill>
              </a:rPr>
              <a:t>the fifth leading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cause of death in India.</a:t>
            </a:r>
            <a:endParaRPr sz="2400"/>
          </a:p>
        </p:txBody>
      </p:sp>
      <p:sp>
        <p:nvSpPr>
          <p:cNvPr id="435" name="Google Shape;435;p58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436" name="Google Shape;436;p58"/>
          <p:cNvSpPr/>
          <p:nvPr/>
        </p:nvSpPr>
        <p:spPr>
          <a:xfrm>
            <a:off x="2579875" y="67293"/>
            <a:ext cx="39843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59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443" name="Google Shape;44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0318" y="2974826"/>
            <a:ext cx="3621024" cy="2057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444" name="Google Shape;444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173" y="120353"/>
            <a:ext cx="4572000" cy="2743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60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60"/>
          <p:cNvSpPr txBox="1"/>
          <p:nvPr/>
        </p:nvSpPr>
        <p:spPr>
          <a:xfrm>
            <a:off x="886265" y="1042560"/>
            <a:ext cx="7427700" cy="26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Taj Mahal, a sacred site and popular tourist destination, is </a:t>
            </a:r>
            <a:r>
              <a:rPr b="1" i="1" lang="en" sz="3200" u="sng">
                <a:solidFill>
                  <a:srgbClr val="FF0000"/>
                </a:solidFill>
              </a:rPr>
              <a:t>growing yellow</a:t>
            </a: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high levels of air pollution.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scientists believe that Indian smog could potentially </a:t>
            </a:r>
            <a:r>
              <a:rPr b="1" i="1" lang="en" sz="3200" u="sng">
                <a:solidFill>
                  <a:srgbClr val="FF0000"/>
                </a:solidFill>
              </a:rPr>
              <a:t>change weather patterns</a:t>
            </a:r>
            <a:r>
              <a:rPr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North America.</a:t>
            </a:r>
            <a:endParaRPr/>
          </a:p>
        </p:txBody>
      </p:sp>
      <p:sp>
        <p:nvSpPr>
          <p:cNvPr id="452" name="Google Shape;452;p60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453" name="Google Shape;453;p60"/>
          <p:cNvSpPr/>
          <p:nvPr/>
        </p:nvSpPr>
        <p:spPr>
          <a:xfrm>
            <a:off x="2579875" y="67293"/>
            <a:ext cx="39843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1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460" name="Google Shape;46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252645"/>
            <a:ext cx="6858000" cy="4638209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62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62"/>
          <p:cNvSpPr txBox="1"/>
          <p:nvPr/>
        </p:nvSpPr>
        <p:spPr>
          <a:xfrm>
            <a:off x="886265" y="1042560"/>
            <a:ext cx="74277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been very difficult for India’s government to enforce laws on industry and transportation to clean up the air because it would </a:t>
            </a:r>
            <a:r>
              <a:rPr b="1" i="1" lang="en" sz="2400" u="sng">
                <a:solidFill>
                  <a:srgbClr val="FF0000"/>
                </a:solidFill>
              </a:rPr>
              <a:t>impact the economy.</a:t>
            </a:r>
            <a:endParaRPr b="1" i="1" sz="2400" u="sng">
              <a:solidFill>
                <a:srgbClr val="FF0000"/>
              </a:solidFill>
            </a:endParaRPr>
          </a:p>
          <a:p>
            <a:pPr indent="-425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large part of India’s population is very poor and does </a:t>
            </a:r>
            <a:r>
              <a:rPr b="1" i="1" lang="en" sz="2400" u="sng" cap="none" strike="noStrike">
                <a:solidFill>
                  <a:srgbClr val="FF0000"/>
                </a:solidFill>
              </a:rPr>
              <a:t>not want anything 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slow down economic growth.</a:t>
            </a:r>
            <a:endParaRPr sz="2400"/>
          </a:p>
          <a:p>
            <a:pPr indent="-2730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India has been investing money in clean up efforts, but it has not proved </a:t>
            </a:r>
            <a:r>
              <a:rPr b="1" i="1" lang="en" sz="2400" u="sng">
                <a:solidFill>
                  <a:srgbClr val="FF0000"/>
                </a:solidFill>
              </a:rPr>
              <a:t>to be enough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/>
          </a:p>
        </p:txBody>
      </p:sp>
      <p:sp>
        <p:nvSpPr>
          <p:cNvPr id="468" name="Google Shape;468;p62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469" name="Google Shape;469;p62"/>
          <p:cNvSpPr/>
          <p:nvPr/>
        </p:nvSpPr>
        <p:spPr>
          <a:xfrm>
            <a:off x="2071020" y="67293"/>
            <a:ext cx="50019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Solution?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84591"/>
            <a:ext cx="6400801" cy="480060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63"/>
          <p:cNvSpPr/>
          <p:nvPr/>
        </p:nvSpPr>
        <p:spPr>
          <a:xfrm>
            <a:off x="548640" y="171703"/>
            <a:ext cx="8046600" cy="4526400"/>
          </a:xfrm>
          <a:prstGeom prst="ellipse">
            <a:avLst/>
          </a:prstGeom>
          <a:solidFill>
            <a:schemeClr val="lt1">
              <a:alpha val="90980"/>
            </a:scheme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63"/>
          <p:cNvSpPr/>
          <p:nvPr/>
        </p:nvSpPr>
        <p:spPr>
          <a:xfrm>
            <a:off x="658368" y="274573"/>
            <a:ext cx="7827300" cy="4320600"/>
          </a:xfrm>
          <a:prstGeom prst="ellipse">
            <a:avLst/>
          </a:prstGeom>
          <a:solidFill>
            <a:srgbClr val="136A3F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3"/>
          <p:cNvSpPr/>
          <p:nvPr/>
        </p:nvSpPr>
        <p:spPr>
          <a:xfrm>
            <a:off x="195400" y="1010800"/>
            <a:ext cx="8548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 Pollution in</a:t>
            </a:r>
            <a:endParaRPr sz="9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63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479" name="Google Shape;479;p63"/>
          <p:cNvSpPr/>
          <p:nvPr/>
        </p:nvSpPr>
        <p:spPr>
          <a:xfrm>
            <a:off x="2005434" y="2029294"/>
            <a:ext cx="5133000" cy="1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 b="1" sz="115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4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64"/>
          <p:cNvSpPr txBox="1"/>
          <p:nvPr/>
        </p:nvSpPr>
        <p:spPr>
          <a:xfrm>
            <a:off x="886265" y="1042560"/>
            <a:ext cx="7427700" cy="4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China’s cities have experienced </a:t>
            </a:r>
            <a:r>
              <a:rPr b="1" i="1" lang="en" sz="2400" u="sng">
                <a:solidFill>
                  <a:srgbClr val="FF0000"/>
                </a:solidFill>
              </a:rPr>
              <a:t>tremendous growth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population and industry in the past few decades.</a:t>
            </a:r>
            <a:endParaRPr sz="2400"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of the world’s 20 most polluted cities can be </a:t>
            </a:r>
            <a:r>
              <a:rPr b="1" i="1" lang="en" sz="2400" u="sng">
                <a:solidFill>
                  <a:srgbClr val="FF0000"/>
                </a:solidFill>
              </a:rPr>
              <a:t>found in China!</a:t>
            </a:r>
            <a:endParaRPr b="1" i="1" sz="2400" u="sng">
              <a:solidFill>
                <a:srgbClr val="FF0000"/>
              </a:solidFill>
            </a:endParaRPr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 alone </a:t>
            </a:r>
            <a:r>
              <a:rPr b="1" i="1" lang="en" sz="2400" u="sng">
                <a:solidFill>
                  <a:srgbClr val="FF0000"/>
                </a:solidFill>
              </a:rPr>
              <a:t>pumps 1/3</a:t>
            </a:r>
            <a:r>
              <a:rPr b="1" baseline="30000" i="1" lang="en" sz="2400" u="sng">
                <a:solidFill>
                  <a:srgbClr val="FF0000"/>
                </a:solidFill>
              </a:rPr>
              <a:t>rd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entire world’s total pollutants into the atmosphere.</a:t>
            </a:r>
            <a:endParaRPr sz="2400"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64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488" name="Google Shape;488;p64"/>
          <p:cNvSpPr/>
          <p:nvPr/>
        </p:nvSpPr>
        <p:spPr>
          <a:xfrm>
            <a:off x="2961487" y="67293"/>
            <a:ext cx="32211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China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5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495" name="Google Shape;49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34599"/>
            <a:ext cx="6515099" cy="427430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66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66"/>
          <p:cNvSpPr txBox="1"/>
          <p:nvPr/>
        </p:nvSpPr>
        <p:spPr>
          <a:xfrm>
            <a:off x="886265" y="1042560"/>
            <a:ext cx="7427700" cy="4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 of China’s energy is provided by burning coal, a process that sends soot, ash, and </a:t>
            </a:r>
            <a:r>
              <a:rPr b="1" i="1" lang="en" sz="2400" u="sng">
                <a:solidFill>
                  <a:srgbClr val="FF0000"/>
                </a:solidFill>
              </a:rPr>
              <a:t>chemicals into the air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/>
          </a:p>
          <a:p>
            <a:pPr indent="-260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Chinese citizens also </a:t>
            </a:r>
            <a:r>
              <a:rPr b="1" i="1" lang="en" sz="2400" u="sng">
                <a:solidFill>
                  <a:srgbClr val="FF0000"/>
                </a:solidFill>
              </a:rPr>
              <a:t>burn coal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heat their homes, which adds to the pollution problem.</a:t>
            </a:r>
            <a:endParaRPr sz="2400"/>
          </a:p>
          <a:p>
            <a:pPr indent="-2603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Millions of Chinese people now drive </a:t>
            </a:r>
            <a:r>
              <a:rPr b="1" i="1" lang="en" sz="2400" u="sng">
                <a:solidFill>
                  <a:srgbClr val="FF0000"/>
                </a:solidFill>
              </a:rPr>
              <a:t>automobiles,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whose exhaust is also a major source of air pollution.</a:t>
            </a:r>
            <a:endParaRPr sz="2400"/>
          </a:p>
        </p:txBody>
      </p:sp>
      <p:sp>
        <p:nvSpPr>
          <p:cNvPr id="503" name="Google Shape;503;p66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504" name="Google Shape;504;p66"/>
          <p:cNvSpPr/>
          <p:nvPr/>
        </p:nvSpPr>
        <p:spPr>
          <a:xfrm>
            <a:off x="2599659" y="67293"/>
            <a:ext cx="39447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Causes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67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511" name="Google Shape;51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825" y="480060"/>
            <a:ext cx="5980762" cy="418338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68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68"/>
          <p:cNvSpPr txBox="1"/>
          <p:nvPr/>
        </p:nvSpPr>
        <p:spPr>
          <a:xfrm>
            <a:off x="886265" y="1042560"/>
            <a:ext cx="7427700" cy="4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leading causes of death in China are heart and </a:t>
            </a:r>
            <a:r>
              <a:rPr b="1" i="1" lang="en" sz="2400" u="sng">
                <a:solidFill>
                  <a:srgbClr val="FF0000"/>
                </a:solidFill>
              </a:rPr>
              <a:t>respiratory conditions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related to overexposure to air pollution.</a:t>
            </a:r>
            <a:endParaRPr sz="2400"/>
          </a:p>
          <a:p>
            <a:pPr indent="-260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estimated that only 1% of people who live in China’s cities </a:t>
            </a:r>
            <a:r>
              <a:rPr b="1" i="1" lang="en" sz="2400" u="sng">
                <a:solidFill>
                  <a:srgbClr val="FF0000"/>
                </a:solidFill>
              </a:rPr>
              <a:t>breathe safe air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pollution has also </a:t>
            </a:r>
            <a:r>
              <a:rPr b="1" i="1" lang="en" sz="2400" u="sng">
                <a:solidFill>
                  <a:srgbClr val="FF0000"/>
                </a:solidFill>
              </a:rPr>
              <a:t>created acid rain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China, a problem for at least a third of the country’s agricultural areas.</a:t>
            </a:r>
            <a:endParaRPr sz="2400"/>
          </a:p>
        </p:txBody>
      </p:sp>
      <p:sp>
        <p:nvSpPr>
          <p:cNvPr id="519" name="Google Shape;519;p68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520" name="Google Shape;520;p68"/>
          <p:cNvSpPr/>
          <p:nvPr/>
        </p:nvSpPr>
        <p:spPr>
          <a:xfrm>
            <a:off x="2579878" y="67293"/>
            <a:ext cx="39843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69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527" name="Google Shape;52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0966" y="2241992"/>
            <a:ext cx="4394791" cy="2743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528" name="Google Shape;52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" y="126609"/>
            <a:ext cx="3600450" cy="2400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70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70"/>
          <p:cNvSpPr txBox="1"/>
          <p:nvPr/>
        </p:nvSpPr>
        <p:spPr>
          <a:xfrm>
            <a:off x="886265" y="1042560"/>
            <a:ext cx="7427700" cy="39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Unfortunately, air pollution created in Chinese cities is </a:t>
            </a:r>
            <a:r>
              <a:rPr b="1" i="1" lang="en" sz="2400" u="sng">
                <a:solidFill>
                  <a:srgbClr val="FF0000"/>
                </a:solidFill>
              </a:rPr>
              <a:t>not confined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inside the country.</a:t>
            </a:r>
            <a:endParaRPr sz="2400"/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1" lang="en" sz="2400" u="sng">
                <a:solidFill>
                  <a:srgbClr val="FF0000"/>
                </a:solidFill>
              </a:rPr>
              <a:t>Winds carry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contaminated air and rain to Korea, Japan, and other parts of Asia as well.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have even discovered Chinese-created air pollutants over the</a:t>
            </a:r>
            <a:r>
              <a:rPr b="1" i="1" lang="en" sz="2400" u="sng">
                <a:solidFill>
                  <a:srgbClr val="FF0000"/>
                </a:solidFill>
              </a:rPr>
              <a:t> west coast of the US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70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537" name="Google Shape;537;p70"/>
          <p:cNvSpPr/>
          <p:nvPr/>
        </p:nvSpPr>
        <p:spPr>
          <a:xfrm>
            <a:off x="2579878" y="67293"/>
            <a:ext cx="39843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71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71"/>
          <p:cNvSpPr txBox="1"/>
          <p:nvPr/>
        </p:nvSpPr>
        <p:spPr>
          <a:xfrm>
            <a:off x="886265" y="1042560"/>
            <a:ext cx="7427700" cy="39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China’s government pledged to work on the quality of the city’s air before the </a:t>
            </a:r>
            <a:r>
              <a:rPr b="1" i="1" lang="en" sz="2400" u="sng">
                <a:solidFill>
                  <a:srgbClr val="FF0000"/>
                </a:solidFill>
              </a:rPr>
              <a:t>2008 Olympics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Automobile traffic was greatly reduced and many factories were </a:t>
            </a:r>
            <a:r>
              <a:rPr b="1" i="1" lang="en" sz="2400" u="sng">
                <a:solidFill>
                  <a:srgbClr val="FF0000"/>
                </a:solidFill>
              </a:rPr>
              <a:t>temporarily closed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1" lang="en" sz="2400" u="sng">
                <a:solidFill>
                  <a:srgbClr val="FF0000"/>
                </a:solidFill>
              </a:rPr>
              <a:t>Air pollutants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were cut by as much as 45%.</a:t>
            </a:r>
            <a:endParaRPr sz="2400"/>
          </a:p>
          <a:p>
            <a:pPr indent="-279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people enjoyed the cleaner air and petitioned the government to find </a:t>
            </a:r>
            <a:r>
              <a:rPr b="1" i="1" lang="en" sz="2400" u="sng">
                <a:solidFill>
                  <a:srgbClr val="FF0000"/>
                </a:solidFill>
              </a:rPr>
              <a:t>long-term way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to clean it up.</a:t>
            </a:r>
            <a:endParaRPr sz="2400"/>
          </a:p>
        </p:txBody>
      </p:sp>
      <p:sp>
        <p:nvSpPr>
          <p:cNvPr id="545" name="Google Shape;545;p71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546" name="Google Shape;546;p71"/>
          <p:cNvSpPr/>
          <p:nvPr/>
        </p:nvSpPr>
        <p:spPr>
          <a:xfrm>
            <a:off x="2071023" y="67293"/>
            <a:ext cx="50019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Solution?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886265" y="1042560"/>
            <a:ext cx="7427700" cy="46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of India’s largest and most industrial cities are located in the Ganges River basin, and these factories </a:t>
            </a:r>
            <a:r>
              <a:rPr b="1" lang="en" sz="2400" u="sng">
                <a:solidFill>
                  <a:srgbClr val="FF0000"/>
                </a:solidFill>
              </a:rPr>
              <a:t>dump their wastes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into the river.</a:t>
            </a:r>
            <a:endParaRPr sz="2400"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</a:t>
            </a:r>
            <a:r>
              <a:rPr b="1" lang="en" sz="2400" u="sng">
                <a:solidFill>
                  <a:srgbClr val="FF0000"/>
                </a:solidFill>
              </a:rPr>
              <a:t> two million tons 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chemical, human, and agricultural waste pours into the Ganges every day.</a:t>
            </a:r>
            <a:endParaRPr sz="2400"/>
          </a:p>
          <a:p>
            <a:pPr indent="-107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Cities pour millions of gallons of </a:t>
            </a:r>
            <a:r>
              <a:rPr b="1" lang="en" sz="2400" u="sng">
                <a:solidFill>
                  <a:srgbClr val="FF0000"/>
                </a:solidFill>
              </a:rPr>
              <a:t>sewage into the river 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is eventually carried to villages farther south.</a:t>
            </a:r>
            <a:endParaRPr sz="2400"/>
          </a:p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" lvl="0" marL="214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2002233" y="67293"/>
            <a:ext cx="51396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Pollution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" y="342900"/>
            <a:ext cx="6686551" cy="445770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844062" y="0"/>
            <a:ext cx="7512000" cy="5143500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886265" y="1042560"/>
            <a:ext cx="7427700" cy="50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27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Ganges is nicknamed “Mother Ganges”, and it is very sacred to the </a:t>
            </a:r>
            <a:r>
              <a:rPr b="1" lang="en" sz="2400" u="sng">
                <a:solidFill>
                  <a:srgbClr val="FF0000"/>
                </a:solidFill>
              </a:rPr>
              <a:t>Hindu religion.</a:t>
            </a:r>
            <a:endParaRPr b="1" sz="2400" u="sng">
              <a:solidFill>
                <a:srgbClr val="FF0000"/>
              </a:solidFill>
            </a:endParaRPr>
          </a:p>
          <a:p>
            <a:pPr indent="-260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Hindus believe that they will have a peaceful journey to the next life if their </a:t>
            </a:r>
            <a:r>
              <a:rPr b="1" lang="en" sz="2400" u="sng">
                <a:solidFill>
                  <a:srgbClr val="FF0000"/>
                </a:solidFill>
              </a:rPr>
              <a:t>ashes are scattered 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the Ganges.</a:t>
            </a:r>
            <a:endParaRPr sz="2400"/>
          </a:p>
          <a:p>
            <a:pPr indent="-260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27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are too poor for cremation, so they place the</a:t>
            </a:r>
            <a:r>
              <a:rPr b="1" lang="en" sz="2400" u="sng">
                <a:solidFill>
                  <a:srgbClr val="FF0000"/>
                </a:solidFill>
              </a:rPr>
              <a:t> bodies in the water</a:t>
            </a: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instead.</a:t>
            </a:r>
            <a:endParaRPr sz="2400"/>
          </a:p>
          <a:p>
            <a:pPr indent="-2667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512" lvl="0" marL="214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779051" y="4964775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2002234" y="67293"/>
            <a:ext cx="51396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800">
                <a:solidFill>
                  <a:srgbClr val="136A3F"/>
                </a:solidFill>
                <a:latin typeface="Arial"/>
                <a:ea typeface="Arial"/>
                <a:cs typeface="Arial"/>
                <a:sym typeface="Arial"/>
              </a:rPr>
              <a:t>Pollution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6A3F">
              <a:alpha val="90980"/>
            </a:srgbClr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0" y="4985191"/>
            <a:ext cx="2653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Brain Wrinkles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 b="3458" l="2876" r="2801" t="3309"/>
          <a:stretch/>
        </p:blipFill>
        <p:spPr>
          <a:xfrm>
            <a:off x="4130228" y="2241992"/>
            <a:ext cx="3632432" cy="274320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133" name="Google Shape;133;p22"/>
          <p:cNvPicPr preferRelativeResize="0"/>
          <p:nvPr/>
        </p:nvPicPr>
        <p:blipFill rotWithShape="1">
          <a:blip r:embed="rId4">
            <a:alphaModFix/>
          </a:blip>
          <a:srcRect b="3697" l="3095" r="2804" t="3872"/>
          <a:stretch/>
        </p:blipFill>
        <p:spPr>
          <a:xfrm>
            <a:off x="154744" y="143314"/>
            <a:ext cx="3646345" cy="274320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